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9" r:id="rId1"/>
  </p:sldMasterIdLst>
  <p:sldIdLst>
    <p:sldId id="285" r:id="rId2"/>
    <p:sldId id="286" r:id="rId3"/>
    <p:sldId id="287" r:id="rId4"/>
    <p:sldId id="288" r:id="rId5"/>
    <p:sldId id="280" r:id="rId6"/>
    <p:sldId id="281" r:id="rId7"/>
    <p:sldId id="282" r:id="rId8"/>
    <p:sldId id="283" r:id="rId9"/>
    <p:sldId id="284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56" r:id="rId24"/>
    <p:sldId id="258" r:id="rId25"/>
    <p:sldId id="257" r:id="rId26"/>
    <p:sldId id="259" r:id="rId27"/>
    <p:sldId id="260" r:id="rId28"/>
    <p:sldId id="264" r:id="rId29"/>
    <p:sldId id="262" r:id="rId30"/>
    <p:sldId id="263" r:id="rId31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>
        <p:scale>
          <a:sx n="59" d="100"/>
          <a:sy n="59" d="100"/>
        </p:scale>
        <p:origin x="1140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48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240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2713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25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29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62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14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97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13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91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33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18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65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37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72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35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253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2CBC6-949B-4EBE-9DC8-65B47C93BA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7FC1-FAB2-4DDE-A89A-5A7DE97E8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B0E94-32D1-4CB9-B085-C513B52AE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4542"/>
            <a:ext cx="12192000" cy="7690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4DD81E-1A3E-4657-8349-455AB974074D}"/>
              </a:ext>
            </a:extLst>
          </p:cNvPr>
          <p:cNvSpPr txBox="1"/>
          <p:nvPr/>
        </p:nvSpPr>
        <p:spPr>
          <a:xfrm>
            <a:off x="1" y="1868894"/>
            <a:ext cx="86214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/>
              <a:t>STOCK MARKET PREDICTION</a:t>
            </a:r>
          </a:p>
        </p:txBody>
      </p:sp>
    </p:spTree>
    <p:extLst>
      <p:ext uri="{BB962C8B-B14F-4D97-AF65-F5344CB8AC3E}">
        <p14:creationId xmlns:p14="http://schemas.microsoft.com/office/powerpoint/2010/main" val="1022508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Problems in RNN</a:t>
            </a:r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4034" y="1214423"/>
            <a:ext cx="96998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FF00"/>
                </a:solidFill>
              </a:rPr>
              <a:t>RNN Example:-</a:t>
            </a:r>
          </a:p>
          <a:p>
            <a:endParaRPr lang="en-US" dirty="0"/>
          </a:p>
          <a:p>
            <a:endParaRPr lang="en-US" sz="2400" u="sng" dirty="0"/>
          </a:p>
          <a:p>
            <a:r>
              <a:rPr lang="en-US" sz="2400" u="sng" dirty="0"/>
              <a:t>Cat</a:t>
            </a:r>
            <a:r>
              <a:rPr lang="en-US" sz="2400" dirty="0"/>
              <a:t>, who ate lots of bananas , milk and fish </a:t>
            </a:r>
            <a:r>
              <a:rPr lang="en-US" sz="2400" u="sng" dirty="0"/>
              <a:t>is</a:t>
            </a:r>
            <a:r>
              <a:rPr lang="en-US" sz="2400" dirty="0"/>
              <a:t> full now.</a:t>
            </a:r>
          </a:p>
          <a:p>
            <a:endParaRPr lang="en-US" sz="2400" dirty="0"/>
          </a:p>
          <a:p>
            <a:r>
              <a:rPr lang="en-US" sz="2400" u="sng" dirty="0"/>
              <a:t>Cats</a:t>
            </a:r>
            <a:r>
              <a:rPr lang="en-US" sz="2400" dirty="0"/>
              <a:t>, who ate lots of bananas , milk and fish </a:t>
            </a:r>
            <a:r>
              <a:rPr lang="en-US" sz="2400" u="sng" dirty="0"/>
              <a:t>are</a:t>
            </a:r>
            <a:r>
              <a:rPr lang="en-US" sz="2400" dirty="0"/>
              <a:t> full now.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66806" y="4341677"/>
            <a:ext cx="38549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Long term dependency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E25C2E2-BE53-4628-850B-E9CDE41C2DC6}"/>
              </a:ext>
            </a:extLst>
          </p:cNvPr>
          <p:cNvSpPr/>
          <p:nvPr/>
        </p:nvSpPr>
        <p:spPr>
          <a:xfrm rot="5400000">
            <a:off x="5339443" y="778374"/>
            <a:ext cx="751114" cy="65967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ja Saha\Desktop\project be\Pics\main-qimg-4face873332bbaa5837a77499e667c3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224" y="1785926"/>
            <a:ext cx="7286676" cy="3557604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077686" y="857232"/>
            <a:ext cx="8375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 Problems in Deep Neural Network</a:t>
            </a:r>
            <a:endParaRPr lang="en-GB" sz="2400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24166" y="5562610"/>
            <a:ext cx="6643734" cy="158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0800000">
            <a:off x="2952728" y="5786454"/>
            <a:ext cx="6643734" cy="1588"/>
          </a:xfrm>
          <a:prstGeom prst="straightConnector1">
            <a:avLst/>
          </a:prstGeom>
          <a:ln w="444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95604" y="3786190"/>
            <a:ext cx="7858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X</a:t>
            </a:r>
            <a:r>
              <a:rPr lang="en-US" sz="2000" b="1" baseline="30000" dirty="0"/>
              <a:t>&lt;1&gt;</a:t>
            </a:r>
            <a:endParaRPr lang="en-GB" b="1" baseline="30000" dirty="0"/>
          </a:p>
        </p:txBody>
      </p:sp>
      <p:sp>
        <p:nvSpPr>
          <p:cNvPr id="9" name="Rectangle 8"/>
          <p:cNvSpPr/>
          <p:nvPr/>
        </p:nvSpPr>
        <p:spPr>
          <a:xfrm>
            <a:off x="4095736" y="3786190"/>
            <a:ext cx="53276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X</a:t>
            </a:r>
            <a:r>
              <a:rPr lang="en-US" b="1" baseline="30000" dirty="0"/>
              <a:t>&lt;2&gt;</a:t>
            </a:r>
            <a:endParaRPr lang="en-GB" b="1" baseline="30000" dirty="0"/>
          </a:p>
        </p:txBody>
      </p:sp>
      <p:sp>
        <p:nvSpPr>
          <p:cNvPr id="10" name="Rectangle 9"/>
          <p:cNvSpPr/>
          <p:nvPr/>
        </p:nvSpPr>
        <p:spPr>
          <a:xfrm>
            <a:off x="8667768" y="3786190"/>
            <a:ext cx="5905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X</a:t>
            </a:r>
            <a:r>
              <a:rPr lang="en-US" b="1" baseline="30000" dirty="0"/>
              <a:t>&lt;</a:t>
            </a:r>
            <a:r>
              <a:rPr lang="en-US" b="1" baseline="30000" dirty="0" err="1"/>
              <a:t>Tx</a:t>
            </a:r>
            <a:r>
              <a:rPr lang="en-US" b="1" baseline="30000" dirty="0"/>
              <a:t>&gt;</a:t>
            </a:r>
            <a:endParaRPr lang="en-GB" b="1" baseline="30000" dirty="0"/>
          </a:p>
        </p:txBody>
      </p:sp>
      <p:sp>
        <p:nvSpPr>
          <p:cNvPr id="11" name="Rectangle 10"/>
          <p:cNvSpPr/>
          <p:nvPr/>
        </p:nvSpPr>
        <p:spPr>
          <a:xfrm>
            <a:off x="3167042" y="2643182"/>
            <a:ext cx="5257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Y</a:t>
            </a:r>
            <a:r>
              <a:rPr lang="en-US" b="1" baseline="30000" dirty="0"/>
              <a:t>&lt;1&gt;</a:t>
            </a:r>
            <a:endParaRPr lang="en-GB" b="1" baseline="30000" dirty="0"/>
          </a:p>
        </p:txBody>
      </p:sp>
      <p:sp>
        <p:nvSpPr>
          <p:cNvPr id="12" name="Rectangle 11"/>
          <p:cNvSpPr/>
          <p:nvPr/>
        </p:nvSpPr>
        <p:spPr>
          <a:xfrm>
            <a:off x="4095736" y="2643182"/>
            <a:ext cx="5257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Y</a:t>
            </a:r>
            <a:r>
              <a:rPr lang="en-US" b="1" baseline="30000" dirty="0"/>
              <a:t>&lt;2&gt;</a:t>
            </a:r>
            <a:endParaRPr lang="en-GB" b="1" baseline="30000" dirty="0"/>
          </a:p>
        </p:txBody>
      </p:sp>
      <p:sp>
        <p:nvSpPr>
          <p:cNvPr id="13" name="Rectangle 12"/>
          <p:cNvSpPr/>
          <p:nvPr/>
        </p:nvSpPr>
        <p:spPr>
          <a:xfrm>
            <a:off x="8667768" y="2643182"/>
            <a:ext cx="58674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Y</a:t>
            </a:r>
            <a:r>
              <a:rPr lang="en-US" b="1" baseline="30000" dirty="0"/>
              <a:t>&lt;Ty&gt;</a:t>
            </a:r>
            <a:endParaRPr lang="en-GB" b="1" baseline="30000" dirty="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Exploding gradient proble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5315" y="0"/>
            <a:ext cx="12322629" cy="745642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24166" y="2643182"/>
            <a:ext cx="585791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7410" name="Picture 2" descr="Image result for Exploding gradient proble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09918" y="1857364"/>
            <a:ext cx="5734050" cy="230505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126671" y="1000108"/>
            <a:ext cx="8755543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Vanishing &amp; Exploding Gradient Problem in RNN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485900" y="4572008"/>
            <a:ext cx="8467752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 = Small =&gt; Vanishing Gradient Problem</a:t>
            </a:r>
          </a:p>
          <a:p>
            <a:endParaRPr lang="en-US" sz="2800" dirty="0"/>
          </a:p>
          <a:p>
            <a:r>
              <a:rPr lang="en-US" sz="2800" dirty="0"/>
              <a:t>W =  Big =&gt;    Exploding Gradient Problem</a:t>
            </a:r>
          </a:p>
          <a:p>
            <a:endParaRPr lang="en-US" b="1" dirty="0"/>
          </a:p>
          <a:p>
            <a:r>
              <a:rPr lang="en-US" dirty="0"/>
              <a:t> </a:t>
            </a:r>
            <a:endParaRPr lang="en-GB" dirty="0"/>
          </a:p>
          <a:p>
            <a:endParaRPr lang="en-US" b="1" dirty="0"/>
          </a:p>
          <a:p>
            <a:r>
              <a:rPr lang="en-US" dirty="0"/>
              <a:t> </a:t>
            </a:r>
            <a:endParaRPr lang="en-GB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24100" y="1285860"/>
            <a:ext cx="664373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Solutions</a:t>
            </a:r>
          </a:p>
          <a:p>
            <a:endParaRPr lang="en-US" sz="3600" dirty="0"/>
          </a:p>
          <a:p>
            <a:r>
              <a:rPr lang="en-US" sz="2400" b="1" dirty="0"/>
              <a:t>Exploding  Gradient  Problem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Gradient Clipping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b="1" dirty="0"/>
          </a:p>
          <a:p>
            <a:r>
              <a:rPr lang="en-US" sz="2400" b="1" dirty="0"/>
              <a:t>Vanishing Gradient Problem</a:t>
            </a:r>
          </a:p>
          <a:p>
            <a:endParaRPr lang="en-US" dirty="0"/>
          </a:p>
          <a:p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GRU</a:t>
            </a:r>
          </a:p>
          <a:p>
            <a:endParaRPr lang="en-US" sz="2000" dirty="0"/>
          </a:p>
          <a:p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LSTM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0050" y="571480"/>
            <a:ext cx="4643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Hidden Layer of RNN</a:t>
            </a:r>
            <a:endParaRPr lang="en-US" b="1" dirty="0"/>
          </a:p>
        </p:txBody>
      </p:sp>
      <p:pic>
        <p:nvPicPr>
          <p:cNvPr id="19458" name="Picture 2" descr="Image result for Hidden layer of RN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3771" y="1180698"/>
            <a:ext cx="10352315" cy="397667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917141" y="2137707"/>
            <a:ext cx="785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</a:t>
            </a:r>
            <a:r>
              <a:rPr lang="en-US" sz="2400" b="1" baseline="-25000" dirty="0">
                <a:solidFill>
                  <a:schemeClr val="bg1"/>
                </a:solidFill>
              </a:rPr>
              <a:t>t-1</a:t>
            </a:r>
            <a:endParaRPr lang="en-GB" sz="2400" b="1" baseline="-25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39008" y="2857496"/>
            <a:ext cx="4058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</a:t>
            </a:r>
            <a:r>
              <a:rPr lang="en-US" sz="2000" b="1" baseline="-25000" dirty="0">
                <a:solidFill>
                  <a:schemeClr val="bg1"/>
                </a:solidFill>
              </a:rPr>
              <a:t>t</a:t>
            </a:r>
            <a:endParaRPr lang="en-GB" b="1" baseline="-25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3256" y="2000240"/>
            <a:ext cx="114300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Softmax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Puja Saha\Desktop\project be\Pics\Screenshot_20180202-09534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09786" y="5306216"/>
            <a:ext cx="7858180" cy="12620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Puja Saha\Desktop\project be\Pics\Screenshot_20180202-095756 - Cop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-114300"/>
            <a:ext cx="12328071" cy="6972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uja Saha\Desktop\project be\Pics\Screenshot_20180202-09595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57300"/>
            <a:ext cx="12192000" cy="56007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55171" y="351058"/>
            <a:ext cx="9245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Simplified GRU Equations:</a:t>
            </a:r>
            <a:endParaRPr lang="en-GB" sz="28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Puja Saha\Desktop\project be\Pics\Screenshot_20180202-10051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329"/>
            <a:ext cx="12192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763486" y="0"/>
            <a:ext cx="2008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FULL</a:t>
            </a:r>
            <a:endParaRPr lang="en-GB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2D34F-37BB-4C35-A3EE-A66DB240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26E84-B409-46A9-9FC5-DD4F85ACE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MODELLING AND FORECASTING FINANCIAL MARKET</a:t>
            </a:r>
          </a:p>
          <a:p>
            <a:r>
              <a:rPr lang="en-IN" sz="2400" dirty="0"/>
              <a:t>FINANCIAL COMMODITIES – STOCKS, BONDS, ETC.,</a:t>
            </a:r>
          </a:p>
          <a:p>
            <a:r>
              <a:rPr lang="en-IN" sz="2400" dirty="0"/>
              <a:t>SIGNAL PROCESSING PROBLEM</a:t>
            </a:r>
          </a:p>
          <a:p>
            <a:pPr lvl="1"/>
            <a:r>
              <a:rPr lang="en-IN" sz="2000" dirty="0"/>
              <a:t>HIGH NOISE</a:t>
            </a:r>
          </a:p>
          <a:p>
            <a:pPr lvl="1"/>
            <a:r>
              <a:rPr lang="en-IN" sz="2000" dirty="0"/>
              <a:t>SMALL SAMPLE SIZE</a:t>
            </a:r>
          </a:p>
          <a:p>
            <a:pPr lvl="1"/>
            <a:r>
              <a:rPr lang="en-IN" sz="2000" dirty="0"/>
              <a:t>NON-STATIONARITY</a:t>
            </a:r>
          </a:p>
          <a:p>
            <a:pPr lvl="1"/>
            <a:r>
              <a:rPr lang="en-IN" sz="2000" dirty="0"/>
              <a:t>NON-LINEARITY</a:t>
            </a:r>
          </a:p>
          <a:p>
            <a:pPr marL="45720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9565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Puja Saha\Desktop\project be\Pics\Screenshot_20180202-11152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70376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Puja Saha\Desktop\project be\Pics\Screenshot_20180202-11155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94164"/>
            <a:ext cx="12192000" cy="586383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081082" y="349004"/>
            <a:ext cx="135732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LSTM</a:t>
            </a:r>
            <a:endParaRPr lang="en-GB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Puja Saha\Desktop\project be\Pics\Screenshot_20180202-11162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73627"/>
            <a:ext cx="12192000" cy="5500702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5238744" y="500042"/>
            <a:ext cx="2054619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LSTM</a:t>
            </a:r>
            <a:endParaRPr lang="en-GB" sz="44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(9)"/>
          <p:cNvPicPr>
            <a:picLocks noChangeAspect="1"/>
          </p:cNvPicPr>
          <p:nvPr/>
        </p:nvPicPr>
        <p:blipFill>
          <a:blip r:embed="rId2"/>
          <a:srcRect l="15208" t="57770" r="10316" b="20627"/>
          <a:stretch>
            <a:fillRect/>
          </a:stretch>
        </p:blipFill>
        <p:spPr>
          <a:xfrm>
            <a:off x="1129665" y="1495425"/>
            <a:ext cx="9504680" cy="361886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275965" y="573405"/>
            <a:ext cx="68707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PROPOSED MODEL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INPUT SEQUENCE</a:t>
            </a:r>
          </a:p>
        </p:txBody>
      </p:sp>
      <p:pic>
        <p:nvPicPr>
          <p:cNvPr id="4" name="Content Placeholder 3" descr="Screenshot (11)"/>
          <p:cNvPicPr>
            <a:picLocks noGrp="1" noChangeAspect="1"/>
          </p:cNvPicPr>
          <p:nvPr>
            <p:ph idx="1"/>
          </p:nvPr>
        </p:nvPicPr>
        <p:blipFill>
          <a:blip r:embed="rId2"/>
          <a:srcRect l="30596" t="51715" r="22571" b="5793"/>
          <a:stretch>
            <a:fillRect/>
          </a:stretch>
        </p:blipFill>
        <p:spPr>
          <a:xfrm>
            <a:off x="1302385" y="1843405"/>
            <a:ext cx="9115425" cy="40817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1305"/>
            <a:ext cx="10515600" cy="1325563"/>
          </a:xfrm>
        </p:spPr>
        <p:txBody>
          <a:bodyPr/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LSTM - RNN MODEL</a:t>
            </a:r>
          </a:p>
        </p:txBody>
      </p:sp>
      <p:pic>
        <p:nvPicPr>
          <p:cNvPr id="4" name="Content Placeholder 3" descr="Screenshot (10)"/>
          <p:cNvPicPr>
            <a:picLocks noGrp="1" noChangeAspect="1"/>
          </p:cNvPicPr>
          <p:nvPr>
            <p:ph idx="1"/>
          </p:nvPr>
        </p:nvPicPr>
        <p:blipFill>
          <a:blip r:embed="rId2"/>
          <a:srcRect l="25820" t="51335" r="20824" b="13892"/>
          <a:stretch>
            <a:fillRect/>
          </a:stretch>
        </p:blipFill>
        <p:spPr>
          <a:xfrm>
            <a:off x="514350" y="1826895"/>
            <a:ext cx="10221595" cy="37458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FORWARD PASS</a:t>
            </a:r>
          </a:p>
        </p:txBody>
      </p:sp>
      <p:pic>
        <p:nvPicPr>
          <p:cNvPr id="4" name="Content Placeholder 3" descr="Screenshot (12)"/>
          <p:cNvPicPr>
            <a:picLocks noGrp="1" noChangeAspect="1"/>
          </p:cNvPicPr>
          <p:nvPr>
            <p:ph idx="1"/>
          </p:nvPr>
        </p:nvPicPr>
        <p:blipFill>
          <a:blip r:embed="rId2"/>
          <a:srcRect l="28298" t="80841" r="25172" b="8478"/>
          <a:stretch>
            <a:fillRect/>
          </a:stretch>
        </p:blipFill>
        <p:spPr>
          <a:xfrm>
            <a:off x="359410" y="2387600"/>
            <a:ext cx="10633075" cy="1790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BACKWARD PROPAGATION</a:t>
            </a:r>
          </a:p>
        </p:txBody>
      </p:sp>
      <p:pic>
        <p:nvPicPr>
          <p:cNvPr id="4" name="Content Placeholder 3" descr="Screenshot (13)"/>
          <p:cNvPicPr>
            <a:picLocks noGrp="1" noChangeAspect="1"/>
          </p:cNvPicPr>
          <p:nvPr>
            <p:ph idx="1"/>
          </p:nvPr>
        </p:nvPicPr>
        <p:blipFill>
          <a:blip r:embed="rId2"/>
          <a:srcRect l="31334" t="31969" r="25172" b="58646"/>
          <a:stretch>
            <a:fillRect/>
          </a:stretch>
        </p:blipFill>
        <p:spPr>
          <a:xfrm>
            <a:off x="1165860" y="2575560"/>
            <a:ext cx="9860280" cy="18923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fontAlgn="b"/>
            <a:r>
              <a:rPr lang="en-US" sz="6000" b="1" dirty="0">
                <a:solidFill>
                  <a:schemeClr val="bg1"/>
                </a:solidFill>
                <a:effectLst/>
              </a:rPr>
              <a:t>SOFTWARE REQUIREMENTS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4000" y="1504950"/>
            <a:ext cx="2314575" cy="197167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412490" y="1914525"/>
            <a:ext cx="2510790" cy="1152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4555490"/>
            <a:ext cx="2637790" cy="1428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4345" y="4707890"/>
            <a:ext cx="5714365" cy="1190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935" y="5217795"/>
            <a:ext cx="2856865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935" y="4107180"/>
            <a:ext cx="2552065" cy="885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rcRect l="36200" t="24071" b="6389"/>
          <a:stretch>
            <a:fillRect/>
          </a:stretch>
        </p:blipFill>
        <p:spPr>
          <a:xfrm>
            <a:off x="5923280" y="1504950"/>
            <a:ext cx="3876675" cy="23774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HARDWARE REQUIREMENTS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6720" y="2891155"/>
            <a:ext cx="2752725" cy="16668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0BFB-31D3-47EF-9A76-875876420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EFFICIENT MARKET HYPOTHESIS: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B0824-F689-4654-BB9B-464C5AD2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853159" cy="4195481"/>
          </a:xfrm>
        </p:spPr>
        <p:txBody>
          <a:bodyPr>
            <a:normAutofit/>
          </a:bodyPr>
          <a:lstStyle/>
          <a:p>
            <a:r>
              <a:rPr lang="en-IN" sz="2400" dirty="0"/>
              <a:t>BURTON’S HYPOTHESIS</a:t>
            </a:r>
          </a:p>
          <a:p>
            <a:pPr lvl="1"/>
            <a:r>
              <a:rPr lang="en-IN" sz="2000" dirty="0"/>
              <a:t>PREDICTION &amp; FORECASTING IS UNREALISTIC</a:t>
            </a:r>
          </a:p>
          <a:p>
            <a:pPr lvl="1"/>
            <a:r>
              <a:rPr lang="en-IN" sz="2000" dirty="0"/>
              <a:t>CHANGES ARE BASED ON THE IMMEDIATE ECONOMIC EVENTS</a:t>
            </a:r>
          </a:p>
          <a:p>
            <a:pPr lvl="1"/>
            <a:r>
              <a:rPr lang="en-IN" sz="2000" dirty="0"/>
              <a:t>NO PROOF – PROPER OR NOT</a:t>
            </a:r>
          </a:p>
          <a:p>
            <a:pPr marL="457200" lvl="1" indent="0">
              <a:buNone/>
            </a:pPr>
            <a:endParaRPr lang="en-IN" sz="2000" dirty="0"/>
          </a:p>
          <a:p>
            <a:r>
              <a:rPr lang="en-IN" sz="2400" dirty="0"/>
              <a:t>YASUR </a:t>
            </a:r>
          </a:p>
          <a:p>
            <a:pPr lvl="1"/>
            <a:r>
              <a:rPr lang="en-IN" sz="2000" dirty="0"/>
              <a:t>PREDICTABLE TO SOME EXTENT</a:t>
            </a:r>
          </a:p>
          <a:p>
            <a:pPr lvl="1"/>
            <a:r>
              <a:rPr lang="en-IN" sz="2000" dirty="0"/>
              <a:t>PAST EXPERIENCE OF PRICE CHANGES &amp; FIXED SERIAL CORRELATIONS</a:t>
            </a:r>
          </a:p>
          <a:p>
            <a:pPr lvl="1"/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17224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825"/>
            <a:ext cx="10515600" cy="1325563"/>
          </a:xfrm>
        </p:spPr>
        <p:txBody>
          <a:bodyPr/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DATA SET</a:t>
            </a:r>
          </a:p>
        </p:txBody>
      </p:sp>
      <p:pic>
        <p:nvPicPr>
          <p:cNvPr id="4" name="Content Placeholder 3" descr="Screenshot (15)"/>
          <p:cNvPicPr>
            <a:picLocks noGrp="1" noChangeAspect="1"/>
          </p:cNvPicPr>
          <p:nvPr>
            <p:ph idx="1"/>
          </p:nvPr>
        </p:nvPicPr>
        <p:blipFill>
          <a:blip r:embed="rId2"/>
          <a:srcRect l="4685" t="15862" r="55924"/>
          <a:stretch>
            <a:fillRect/>
          </a:stretch>
        </p:blipFill>
        <p:spPr>
          <a:xfrm>
            <a:off x="692150" y="1344295"/>
            <a:ext cx="10393680" cy="53155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F0EF1-D5A2-45AB-A551-5C700662C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STATISTICAL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47749-D2E0-4EAA-B780-B6E209E67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296" y="1583871"/>
            <a:ext cx="10717593" cy="4821411"/>
          </a:xfrm>
        </p:spPr>
        <p:txBody>
          <a:bodyPr>
            <a:normAutofit/>
          </a:bodyPr>
          <a:lstStyle/>
          <a:p>
            <a:r>
              <a:rPr lang="en-IN" dirty="0"/>
              <a:t>MACHINE LEARNING TECHNIQUES</a:t>
            </a:r>
          </a:p>
          <a:p>
            <a:pPr lvl="1"/>
            <a:r>
              <a:rPr lang="en-IN" dirty="0"/>
              <a:t>MULTI-LAYER FEED FORWARD NN, SVM, REINFORCEMENT LEARNING, RVM AND RNN</a:t>
            </a:r>
          </a:p>
          <a:p>
            <a:pPr lvl="1"/>
            <a:endParaRPr lang="en-IN" dirty="0"/>
          </a:p>
          <a:p>
            <a:r>
              <a:rPr lang="en-IN" dirty="0"/>
              <a:t>NEURAL NETWORKS</a:t>
            </a:r>
          </a:p>
          <a:p>
            <a:pPr lvl="1"/>
            <a:r>
              <a:rPr lang="en-IN" dirty="0"/>
              <a:t>LEARNS FROM EXAMPLES BY CONSTRUCTING INPUT </a:t>
            </a:r>
            <a:r>
              <a:rPr lang="en-IN" dirty="0">
                <a:sym typeface="Wingdings" panose="05000000000000000000" pitchFamily="2" charset="2"/>
              </a:rPr>
              <a:t> OUTPUT MAPPING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NON-PARAMETRIC STATISTICAL INFERENCE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MORE NOISE TOLERANT AND FLEXIBLE</a:t>
            </a:r>
          </a:p>
          <a:p>
            <a:pPr lvl="1"/>
            <a:endParaRPr lang="en-IN" dirty="0"/>
          </a:p>
          <a:p>
            <a:r>
              <a:rPr lang="en-IN" dirty="0"/>
              <a:t>LSTM</a:t>
            </a:r>
          </a:p>
          <a:p>
            <a:pPr lvl="1"/>
            <a:r>
              <a:rPr lang="en-IN" dirty="0"/>
              <a:t>FOR TIME SERIES DATA</a:t>
            </a:r>
          </a:p>
          <a:p>
            <a:pPr lvl="1"/>
            <a:r>
              <a:rPr lang="en-IN" dirty="0"/>
              <a:t>HANDLE NOISE , DISTRIBUTED REPRESENTATION AND CONTINUOUS VALUES</a:t>
            </a:r>
          </a:p>
        </p:txBody>
      </p:sp>
    </p:spTree>
    <p:extLst>
      <p:ext uri="{BB962C8B-B14F-4D97-AF65-F5344CB8AC3E}">
        <p14:creationId xmlns:p14="http://schemas.microsoft.com/office/powerpoint/2010/main" val="4066014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RECURRENT NEURAL NETWORKS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creen Shot 2018-02-01 at 9.17.1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2" name="Shape 122"/>
          <p:cNvSpPr/>
          <p:nvPr/>
        </p:nvSpPr>
        <p:spPr>
          <a:xfrm>
            <a:off x="5278024" y="840002"/>
            <a:ext cx="499005" cy="2560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400"/>
            </a:pPr>
            <a:endParaRPr sz="1690"/>
          </a:p>
        </p:txBody>
      </p:sp>
      <p:sp>
        <p:nvSpPr>
          <p:cNvPr id="123" name="Shape 123"/>
          <p:cNvSpPr/>
          <p:nvPr/>
        </p:nvSpPr>
        <p:spPr>
          <a:xfrm>
            <a:off x="9796369" y="711960"/>
            <a:ext cx="499005" cy="3841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400"/>
            </a:pPr>
            <a:endParaRPr sz="169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med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creen Shot 2018-02-01 at 9.10.0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6" name="Shape 126"/>
          <p:cNvSpPr/>
          <p:nvPr/>
        </p:nvSpPr>
        <p:spPr>
          <a:xfrm>
            <a:off x="1831193" y="1597268"/>
            <a:ext cx="499005" cy="1794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400"/>
            </a:pPr>
            <a:endParaRPr sz="1690"/>
          </a:p>
        </p:txBody>
      </p:sp>
      <p:sp>
        <p:nvSpPr>
          <p:cNvPr id="127" name="Shape 127"/>
          <p:cNvSpPr/>
          <p:nvPr/>
        </p:nvSpPr>
        <p:spPr>
          <a:xfrm>
            <a:off x="2579673" y="3451276"/>
            <a:ext cx="499005" cy="2468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400"/>
            </a:pPr>
            <a:endParaRPr sz="1690"/>
          </a:p>
        </p:txBody>
      </p:sp>
      <p:sp>
        <p:nvSpPr>
          <p:cNvPr id="128" name="Shape 128"/>
          <p:cNvSpPr/>
          <p:nvPr/>
        </p:nvSpPr>
        <p:spPr>
          <a:xfrm>
            <a:off x="8254718" y="3485007"/>
            <a:ext cx="499005" cy="2468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2400"/>
            </a:pPr>
            <a:endParaRPr sz="169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med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creen Shot 2018-02-01 at 9.20.5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534455"/>
            <a:ext cx="9144001" cy="37335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2" name="Screen Shot 2018-02-01 at 9.26.5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927" y="2472566"/>
            <a:ext cx="271332" cy="1985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Screen Shot 2018-02-01 at 9.26.5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735" y="2472566"/>
            <a:ext cx="271332" cy="1985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4" name="Screen Shot 2018-02-01 at 9.26.5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965" y="2472566"/>
            <a:ext cx="271332" cy="1985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5" name="Screen Shot 2018-02-01 at 9.26.5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270" y="2472566"/>
            <a:ext cx="271332" cy="1985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6" name="Screen Shot 2018-02-01 at 9.27.4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276" y="3081615"/>
            <a:ext cx="271332" cy="222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7" name="Screen Shot 2018-02-01 at 9.27.4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854" y="3081615"/>
            <a:ext cx="271332" cy="222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8" name="Screen Shot 2018-02-01 at 9.27.4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455" y="3081615"/>
            <a:ext cx="271332" cy="222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9" name="Screen Shot 2018-02-01 at 9.27.4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304" y="3081615"/>
            <a:ext cx="271332" cy="222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0" name="Screen Shot 2018-02-01 at 9.28.2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132" y="1547988"/>
            <a:ext cx="337991" cy="2534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1" name="Screen Shot 2018-02-01 at 9.28.2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3525" y="1547988"/>
            <a:ext cx="337991" cy="2534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2" name="Screen Shot 2018-02-01 at 9.28.2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142" y="1547988"/>
            <a:ext cx="337991" cy="2534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3" name="Screen Shot 2018-02-01 at 9.28.2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975" y="1547988"/>
            <a:ext cx="337991" cy="2534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4" name="Screen Shot 2018-02-01 at 9.30.34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9670" y="4392298"/>
            <a:ext cx="4151511" cy="137485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5" name="Screen Shot 2018-02-01 at 9.32.08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25" y="4489710"/>
            <a:ext cx="1316228" cy="4324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6" name="Screen Shot 2018-02-01 at 9.32.37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3140" y="4579201"/>
            <a:ext cx="701330" cy="2534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7" name="Shape 147"/>
          <p:cNvSpPr/>
          <p:nvPr/>
        </p:nvSpPr>
        <p:spPr>
          <a:xfrm>
            <a:off x="7974764" y="4546444"/>
            <a:ext cx="120650" cy="265430"/>
          </a:xfrm>
          <a:prstGeom prst="rect">
            <a:avLst/>
          </a:prstGeom>
          <a:ln w="12700">
            <a:miter lim="400000"/>
          </a:ln>
        </p:spPr>
        <p:txBody>
          <a:bodyPr wrap="none" lIns="35718" tIns="35718" rIns="35718" bIns="35718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sz="1265"/>
              <a:t>[</a:t>
            </a:r>
          </a:p>
        </p:txBody>
      </p:sp>
      <p:sp>
        <p:nvSpPr>
          <p:cNvPr id="148" name="Shape 148"/>
          <p:cNvSpPr/>
          <p:nvPr/>
        </p:nvSpPr>
        <p:spPr>
          <a:xfrm>
            <a:off x="8754353" y="4546444"/>
            <a:ext cx="111125" cy="265430"/>
          </a:xfrm>
          <a:prstGeom prst="rect">
            <a:avLst/>
          </a:prstGeom>
          <a:ln w="12700">
            <a:miter lim="400000"/>
          </a:ln>
        </p:spPr>
        <p:txBody>
          <a:bodyPr wrap="none" lIns="35718" tIns="35718" rIns="35718" bIns="35718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sz="1265"/>
              <a:t>,</a:t>
            </a:r>
          </a:p>
        </p:txBody>
      </p:sp>
      <p:pic>
        <p:nvPicPr>
          <p:cNvPr id="149" name="Screen Shot 2018-02-01 at 9.33.55 p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4458" y="4524383"/>
            <a:ext cx="509851" cy="30955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0" name="Shape 150"/>
          <p:cNvSpPr/>
          <p:nvPr/>
        </p:nvSpPr>
        <p:spPr>
          <a:xfrm>
            <a:off x="9393451" y="4546444"/>
            <a:ext cx="120650" cy="265430"/>
          </a:xfrm>
          <a:prstGeom prst="rect">
            <a:avLst/>
          </a:prstGeom>
          <a:ln w="12700">
            <a:miter lim="400000"/>
          </a:ln>
        </p:spPr>
        <p:txBody>
          <a:bodyPr wrap="none" lIns="35718" tIns="35718" rIns="35718" bIns="35718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sz="1265"/>
              <a:t>]</a:t>
            </a:r>
          </a:p>
        </p:txBody>
      </p:sp>
      <p:pic>
        <p:nvPicPr>
          <p:cNvPr id="151" name="Screen Shot 2018-02-01 at 9.34.29 p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6262" y="4478240"/>
            <a:ext cx="741372" cy="4554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2" name="Screen Shot 2018-02-01 at 9.35.05 p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3045" y="4105182"/>
            <a:ext cx="2281876" cy="28415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med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018" y="4359036"/>
            <a:ext cx="2384227" cy="14019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5" name="Shape 155"/>
          <p:cNvSpPr/>
          <p:nvPr/>
        </p:nvSpPr>
        <p:spPr>
          <a:xfrm>
            <a:off x="2107974" y="596909"/>
            <a:ext cx="6415540" cy="503021"/>
          </a:xfrm>
          <a:prstGeom prst="rect">
            <a:avLst/>
          </a:prstGeom>
          <a:ln w="12700">
            <a:miter lim="400000"/>
          </a:ln>
        </p:spPr>
        <p:txBody>
          <a:bodyPr wrap="square" lIns="35718" tIns="35718" rIns="35718" bIns="35718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sz="2800" b="1" dirty="0"/>
              <a:t>Backpropagation Through Time</a:t>
            </a:r>
          </a:p>
        </p:txBody>
      </p:sp>
      <p:pic>
        <p:nvPicPr>
          <p:cNvPr id="156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364" y="1207229"/>
            <a:ext cx="4435277" cy="3020704"/>
          </a:xfrm>
          <a:prstGeom prst="rect">
            <a:avLst/>
          </a:prstGeom>
          <a:solidFill>
            <a:srgbClr val="FFFFFF"/>
          </a:solidFill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med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212</TotalTime>
  <Words>265</Words>
  <Application>Microsoft Office PowerPoint</Application>
  <PresentationFormat>Widescreen</PresentationFormat>
  <Paragraphs>89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Century Gothic</vt:lpstr>
      <vt:lpstr>Wingdings</vt:lpstr>
      <vt:lpstr>Wingdings 3</vt:lpstr>
      <vt:lpstr>Ion</vt:lpstr>
      <vt:lpstr>PowerPoint Presentation</vt:lpstr>
      <vt:lpstr>INTRODUCTION</vt:lpstr>
      <vt:lpstr>EFFICIENT MARKET HYPOTHESIS:</vt:lpstr>
      <vt:lpstr>STATISTICAL MODELS</vt:lpstr>
      <vt:lpstr>RECURRENT NEURAL NETWORKS</vt:lpstr>
      <vt:lpstr>PowerPoint Presentation</vt:lpstr>
      <vt:lpstr>PowerPoint Presentation</vt:lpstr>
      <vt:lpstr>PowerPoint Presentation</vt:lpstr>
      <vt:lpstr>PowerPoint Presentation</vt:lpstr>
      <vt:lpstr>Problems in RNN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SEQUENCE</vt:lpstr>
      <vt:lpstr>LSTM - RNN MODEL</vt:lpstr>
      <vt:lpstr>FORWARD PASS</vt:lpstr>
      <vt:lpstr>BACKWARD PROPAGATION</vt:lpstr>
      <vt:lpstr>SOFTWARE REQUIREMENTS</vt:lpstr>
      <vt:lpstr>HARDWARE REQUIREMENTS</vt:lpstr>
      <vt:lpstr>DATA 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acer</dc:creator>
  <cp:lastModifiedBy>PADMAJAA GANESAN</cp:lastModifiedBy>
  <cp:revision>20</cp:revision>
  <dcterms:created xsi:type="dcterms:W3CDTF">2018-02-02T02:59:00Z</dcterms:created>
  <dcterms:modified xsi:type="dcterms:W3CDTF">2018-02-02T11:35:14Z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1033-10.2.0.5978</vt:lpwstr>
  </property>
</Properties>
</file>